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332" r:id="rId4"/>
    <p:sldId id="300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7" r:id="rId13"/>
    <p:sldId id="326" r:id="rId14"/>
    <p:sldId id="328" r:id="rId15"/>
    <p:sldId id="329" r:id="rId16"/>
    <p:sldId id="330" r:id="rId17"/>
    <p:sldId id="318" r:id="rId18"/>
    <p:sldId id="336" r:id="rId19"/>
    <p:sldId id="338" r:id="rId20"/>
    <p:sldId id="341" r:id="rId21"/>
    <p:sldId id="337" r:id="rId22"/>
    <p:sldId id="339" r:id="rId23"/>
    <p:sldId id="340" r:id="rId24"/>
    <p:sldId id="335" r:id="rId25"/>
    <p:sldId id="333" r:id="rId26"/>
    <p:sldId id="334" r:id="rId27"/>
    <p:sldId id="298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8E6"/>
    <a:srgbClr val="050313"/>
    <a:srgbClr val="0090AB"/>
    <a:srgbClr val="FAFAFA"/>
    <a:srgbClr val="CED1D2"/>
    <a:srgbClr val="E4E6E5"/>
    <a:srgbClr val="F3F3F3"/>
    <a:srgbClr val="515151"/>
    <a:srgbClr val="32323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0" autoAdjust="0"/>
    <p:restoredTop sz="94353" autoAdjust="0"/>
  </p:normalViewPr>
  <p:slideViewPr>
    <p:cSldViewPr snapToGrid="0">
      <p:cViewPr varScale="1">
        <p:scale>
          <a:sx n="107" d="100"/>
          <a:sy n="107" d="100"/>
        </p:scale>
        <p:origin x="89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283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6D753-6441-49B3-917F-720C6368FCA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1DEBE-2C13-4CD4-A098-635DAEECC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4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5A8C-815D-475D-8190-C1571D793583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071EB-4DA8-49B8-8B4E-7B0F1E5DF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32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0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33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30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08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22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665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90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476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36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89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9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796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3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89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62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04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55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3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77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8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1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4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9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39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114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09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7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6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1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  <a:solidFill>
            <a:schemeClr val="tx2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0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5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  <a:solidFill>
            <a:schemeClr val="tx2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5" y="221164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7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03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D1D2"/>
            </a:gs>
            <a:gs pos="100000">
              <a:srgbClr val="FAFAF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59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9" r:id="rId4"/>
    <p:sldLayoutId id="2147483660" r:id="rId5"/>
    <p:sldLayoutId id="2147483656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vue.ant.design/docs/vue/introduce-cn/" TargetMode="External"/><Relationship Id="rId4" Type="http://schemas.openxmlformats.org/officeDocument/2006/relationships/hyperlink" Target="https://cli.vuejs.org/z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8" y="0"/>
            <a:ext cx="12192000" cy="4235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7393" y="429314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前端工程化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663179" y="4821755"/>
            <a:ext cx="518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Vue</a:t>
            </a:r>
            <a:r>
              <a:rPr lang="en-US" altLang="zh-CN" sz="4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-falcon</a:t>
            </a:r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 框架简介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72188" y="236270"/>
            <a:ext cx="864340" cy="792429"/>
            <a:chOff x="10310750" y="486623"/>
            <a:chExt cx="864340" cy="792429"/>
          </a:xfrm>
        </p:grpSpPr>
        <p:sp>
          <p:nvSpPr>
            <p:cNvPr id="63" name="TextBox 62"/>
            <p:cNvSpPr txBox="1"/>
            <p:nvPr/>
          </p:nvSpPr>
          <p:spPr>
            <a:xfrm>
              <a:off x="10310750" y="486623"/>
              <a:ext cx="8643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YZT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38990" y="101744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伏文东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12213988" y="3645024"/>
            <a:ext cx="6359762" cy="200231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0"/>
                </a:schemeClr>
              </a:gs>
              <a:gs pos="68000">
                <a:schemeClr val="accent5">
                  <a:alpha val="6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-6372464" y="3933056"/>
            <a:ext cx="6359762" cy="252309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187574" y="3729638"/>
            <a:ext cx="6359762" cy="180301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4159591"/>
            <a:ext cx="12213989" cy="103813"/>
            <a:chOff x="-1" y="4205227"/>
            <a:chExt cx="12213989" cy="49330"/>
          </a:xfrm>
        </p:grpSpPr>
        <p:sp>
          <p:nvSpPr>
            <p:cNvPr id="3" name="矩形 2"/>
            <p:cNvSpPr/>
            <p:nvPr/>
          </p:nvSpPr>
          <p:spPr>
            <a:xfrm>
              <a:off x="8118238" y="4208838"/>
              <a:ext cx="4095750" cy="457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flipV="1">
              <a:off x="-1" y="4205227"/>
              <a:ext cx="8124827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26507650 (1)">
            <a:extLst>
              <a:ext uri="{FF2B5EF4-FFF2-40B4-BE49-F238E27FC236}">
                <a16:creationId xmlns:a16="http://schemas.microsoft.com/office/drawing/2014/main" id="{03360E1E-DFC1-5645-90E8-375C30099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7533">
        <p:checker/>
      </p:transition>
    </mc:Choice>
    <mc:Fallback xmlns="">
      <p:transition spd="slow" advTm="7533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429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5" grpId="0" animBg="1"/>
      <p:bldP spid="33" grpId="0" animBg="1"/>
      <p:bldP spid="34" grpId="0" animBg="1"/>
    </p:bldLst>
  </p:timing>
  <p:extLst mod="1">
    <p:ext uri="{E180D4A7-C9FB-4DFB-919C-405C955672EB}">
      <p14:showEvtLst xmlns:p14="http://schemas.microsoft.com/office/powerpoint/2010/main">
        <p14:playEvt time="0" objId="3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列表详情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9FB99D-F581-6A4B-9D7D-CDE5B0F09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7" y="1401124"/>
            <a:ext cx="10395164" cy="3682073"/>
          </a:xfrm>
          <a:prstGeom prst="rect">
            <a:avLst/>
          </a:prstGeom>
        </p:spPr>
      </p:pic>
      <p:pic>
        <p:nvPicPr>
          <p:cNvPr id="9" name="图片 8" descr="26507650 (1)">
            <a:extLst>
              <a:ext uri="{FF2B5EF4-FFF2-40B4-BE49-F238E27FC236}">
                <a16:creationId xmlns:a16="http://schemas.microsoft.com/office/drawing/2014/main" id="{DDFF6FAF-020D-5C45-B6DC-C6F19092E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项目打包，前端资源按需加载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E29700-17B4-5149-859C-F616C83C2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6" y="1611278"/>
            <a:ext cx="4476956" cy="3605336"/>
          </a:xfrm>
          <a:prstGeom prst="rect">
            <a:avLst/>
          </a:prstGeom>
        </p:spPr>
      </p:pic>
      <p:pic>
        <p:nvPicPr>
          <p:cNvPr id="8" name="图片 7" descr="26507650 (1)">
            <a:extLst>
              <a:ext uri="{FF2B5EF4-FFF2-40B4-BE49-F238E27FC236}">
                <a16:creationId xmlns:a16="http://schemas.microsoft.com/office/drawing/2014/main" id="{32597D83-3AD0-654F-B61B-F1BDFDA8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React</a:t>
            </a:r>
            <a:r>
              <a:rPr kumimoji="1" lang="zh-CN" altLang="en-US" dirty="0"/>
              <a:t>对比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9B89AB5-BB77-9240-A45E-5B2CDBEB4721}"/>
              </a:ext>
            </a:extLst>
          </p:cNvPr>
          <p:cNvSpPr txBox="1">
            <a:spLocks/>
          </p:cNvSpPr>
          <p:nvPr/>
        </p:nvSpPr>
        <p:spPr>
          <a:xfrm>
            <a:off x="793961" y="1401124"/>
            <a:ext cx="10515600" cy="489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列表元素 | List Elements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F5238B-0572-AA4B-9607-5DCC1B9C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6" y="2106930"/>
            <a:ext cx="4500245" cy="1917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96CB7E-3E2C-A44A-8526-A60D0022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94" y="2206307"/>
            <a:ext cx="4958715" cy="17189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DD52BC-A0DF-0045-A732-B20A24556A3A}"/>
              </a:ext>
            </a:extLst>
          </p:cNvPr>
          <p:cNvSpPr txBox="1"/>
          <p:nvPr/>
        </p:nvSpPr>
        <p:spPr>
          <a:xfrm>
            <a:off x="2757908" y="4960788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react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55B6E-3EE2-114F-B930-6E0FE5D857CD}"/>
              </a:ext>
            </a:extLst>
          </p:cNvPr>
          <p:cNvSpPr txBox="1"/>
          <p:nvPr/>
        </p:nvSpPr>
        <p:spPr>
          <a:xfrm>
            <a:off x="8165885" y="4960788"/>
            <a:ext cx="546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vue</a:t>
            </a:r>
            <a:endParaRPr lang="en-US" altLang="zh-CN" dirty="0"/>
          </a:p>
        </p:txBody>
      </p:sp>
      <p:pic>
        <p:nvPicPr>
          <p:cNvPr id="13" name="图片 12" descr="26507650 (1)">
            <a:extLst>
              <a:ext uri="{FF2B5EF4-FFF2-40B4-BE49-F238E27FC236}">
                <a16:creationId xmlns:a16="http://schemas.microsoft.com/office/drawing/2014/main" id="{516B5C77-14FA-2940-8180-C7FAF83DA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React</a:t>
            </a:r>
            <a:r>
              <a:rPr kumimoji="1" lang="zh-CN" altLang="en-US" dirty="0"/>
              <a:t>对比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84389D0-687D-224E-ADEE-C0FD74E5CE3B}"/>
              </a:ext>
            </a:extLst>
          </p:cNvPr>
          <p:cNvSpPr txBox="1">
            <a:spLocks/>
          </p:cNvSpPr>
          <p:nvPr/>
        </p:nvSpPr>
        <p:spPr>
          <a:xfrm>
            <a:off x="793961" y="1401124"/>
            <a:ext cx="10515600" cy="489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sym typeface="+mn-ea"/>
              </a:rPr>
              <a:t>组件结构 | Component Skeleton Structure</a:t>
            </a: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F390CE-6B00-894B-8A82-4A3EC7D411A1}"/>
              </a:ext>
            </a:extLst>
          </p:cNvPr>
          <p:cNvSpPr txBox="1"/>
          <p:nvPr/>
        </p:nvSpPr>
        <p:spPr>
          <a:xfrm>
            <a:off x="2660226" y="5833741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react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AB01AF-E9FC-DD44-9499-3DC1C3B63B24}"/>
              </a:ext>
            </a:extLst>
          </p:cNvPr>
          <p:cNvSpPr txBox="1"/>
          <p:nvPr/>
        </p:nvSpPr>
        <p:spPr>
          <a:xfrm>
            <a:off x="8404118" y="5833741"/>
            <a:ext cx="546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vue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F5CD748-D633-954B-90C7-AAD233A1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1" y="2361255"/>
            <a:ext cx="4431030" cy="29794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2F1C71-D59E-3942-8588-DB0549B1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96" y="2209161"/>
            <a:ext cx="3954780" cy="3465195"/>
          </a:xfrm>
          <a:prstGeom prst="rect">
            <a:avLst/>
          </a:prstGeom>
        </p:spPr>
      </p:pic>
      <p:pic>
        <p:nvPicPr>
          <p:cNvPr id="18" name="图片 17" descr="26507650 (1)">
            <a:extLst>
              <a:ext uri="{FF2B5EF4-FFF2-40B4-BE49-F238E27FC236}">
                <a16:creationId xmlns:a16="http://schemas.microsoft.com/office/drawing/2014/main" id="{A26DD8FF-10D8-1844-BA54-2BA3320D8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8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React</a:t>
            </a:r>
            <a:r>
              <a:rPr kumimoji="1" lang="zh-CN" altLang="en-US" dirty="0"/>
              <a:t>对比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D188DFF-6ED2-CC4E-8D3F-17F9F7E0F3F5}"/>
              </a:ext>
            </a:extLst>
          </p:cNvPr>
          <p:cNvSpPr txBox="1">
            <a:spLocks/>
          </p:cNvSpPr>
          <p:nvPr/>
        </p:nvSpPr>
        <p:spPr>
          <a:xfrm>
            <a:off x="793961" y="1401124"/>
            <a:ext cx="10515600" cy="489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sym typeface="+mn-ea"/>
              </a:rPr>
              <a:t>组件生命周期</a:t>
            </a:r>
            <a:r>
              <a:rPr lang="en-US" altLang="zh-CN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sym typeface="+mn-ea"/>
              </a:rPr>
              <a:t> | Component Lifecycles</a:t>
            </a: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4E0C2C-497C-D545-9D7E-0913D0B822F7}"/>
              </a:ext>
            </a:extLst>
          </p:cNvPr>
          <p:cNvSpPr txBox="1"/>
          <p:nvPr/>
        </p:nvSpPr>
        <p:spPr>
          <a:xfrm>
            <a:off x="2455756" y="5838182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766116-49F6-5941-A82C-963725E41777}"/>
              </a:ext>
            </a:extLst>
          </p:cNvPr>
          <p:cNvSpPr txBox="1"/>
          <p:nvPr/>
        </p:nvSpPr>
        <p:spPr>
          <a:xfrm>
            <a:off x="8671770" y="5838182"/>
            <a:ext cx="546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vue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287B7E-27CC-C74C-A31D-D571E695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8" y="2334890"/>
            <a:ext cx="4029075" cy="28467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ED66861-325B-5640-959B-13FCCB3F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69" y="2242181"/>
            <a:ext cx="3620135" cy="3032125"/>
          </a:xfrm>
          <a:prstGeom prst="rect">
            <a:avLst/>
          </a:prstGeom>
        </p:spPr>
      </p:pic>
      <p:pic>
        <p:nvPicPr>
          <p:cNvPr id="20" name="图片 19" descr="26507650 (1)">
            <a:extLst>
              <a:ext uri="{FF2B5EF4-FFF2-40B4-BE49-F238E27FC236}">
                <a16:creationId xmlns:a16="http://schemas.microsoft.com/office/drawing/2014/main" id="{77313CD8-59DD-9A4A-AC49-427F1CC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React</a:t>
            </a:r>
            <a:r>
              <a:rPr kumimoji="1" lang="zh-CN" altLang="en-US" dirty="0"/>
              <a:t>对比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E72CA95-4A1C-C941-8E68-2D409FA8949A}"/>
              </a:ext>
            </a:extLst>
          </p:cNvPr>
          <p:cNvSpPr txBox="1">
            <a:spLocks/>
          </p:cNvSpPr>
          <p:nvPr/>
        </p:nvSpPr>
        <p:spPr>
          <a:xfrm>
            <a:off x="793961" y="1401124"/>
            <a:ext cx="10515600" cy="489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sym typeface="+mn-ea"/>
              </a:rPr>
              <a:t>事件绑定 | Event Handling</a:t>
            </a: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4A30AD-6187-9145-A5AF-121D528C9225}"/>
              </a:ext>
            </a:extLst>
          </p:cNvPr>
          <p:cNvSpPr txBox="1"/>
          <p:nvPr/>
        </p:nvSpPr>
        <p:spPr>
          <a:xfrm>
            <a:off x="2684222" y="5833741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react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7FFDC8-C845-7245-99AF-C74366220C41}"/>
              </a:ext>
            </a:extLst>
          </p:cNvPr>
          <p:cNvSpPr txBox="1"/>
          <p:nvPr/>
        </p:nvSpPr>
        <p:spPr>
          <a:xfrm>
            <a:off x="8303788" y="5838182"/>
            <a:ext cx="546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vue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273EBE-0229-4346-A305-3E204576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1" y="2102481"/>
            <a:ext cx="4474845" cy="34975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28410CA-3D0F-AA4B-B9BA-CFE05176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881" y="2242510"/>
            <a:ext cx="4400550" cy="3216910"/>
          </a:xfrm>
          <a:prstGeom prst="rect">
            <a:avLst/>
          </a:prstGeom>
        </p:spPr>
      </p:pic>
      <p:pic>
        <p:nvPicPr>
          <p:cNvPr id="20" name="图片 19" descr="26507650 (1)">
            <a:extLst>
              <a:ext uri="{FF2B5EF4-FFF2-40B4-BE49-F238E27FC236}">
                <a16:creationId xmlns:a16="http://schemas.microsoft.com/office/drawing/2014/main" id="{8DDBB64E-4949-004D-8DF2-EF60D004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React</a:t>
            </a:r>
            <a:r>
              <a:rPr kumimoji="1" lang="zh-CN" altLang="en-US" dirty="0"/>
              <a:t>对比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BF6E0C-A92A-B644-A512-D6F9C994A97A}"/>
              </a:ext>
            </a:extLst>
          </p:cNvPr>
          <p:cNvSpPr txBox="1">
            <a:spLocks/>
          </p:cNvSpPr>
          <p:nvPr/>
        </p:nvSpPr>
        <p:spPr>
          <a:xfrm>
            <a:off x="857036" y="1401124"/>
            <a:ext cx="10515600" cy="489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sym typeface="+mn-ea"/>
              </a:rPr>
              <a:t>计算属性 | Computed Properties</a:t>
            </a: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095461-E394-7D40-ABAA-3E51FC8CBF63}"/>
              </a:ext>
            </a:extLst>
          </p:cNvPr>
          <p:cNvSpPr txBox="1"/>
          <p:nvPr/>
        </p:nvSpPr>
        <p:spPr>
          <a:xfrm>
            <a:off x="2684222" y="5847560"/>
            <a:ext cx="698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B04EF6-4AA0-C145-8F39-BEB616F84202}"/>
              </a:ext>
            </a:extLst>
          </p:cNvPr>
          <p:cNvSpPr txBox="1"/>
          <p:nvPr/>
        </p:nvSpPr>
        <p:spPr>
          <a:xfrm>
            <a:off x="8385595" y="5847560"/>
            <a:ext cx="546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vue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255E63-AC00-C448-B449-7FB6E821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36" y="2073282"/>
            <a:ext cx="5088255" cy="35553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8770BD7-A811-524F-8C13-C0F3CB02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36" y="1974211"/>
            <a:ext cx="4476750" cy="3754120"/>
          </a:xfrm>
          <a:prstGeom prst="rect">
            <a:avLst/>
          </a:prstGeom>
        </p:spPr>
      </p:pic>
      <p:pic>
        <p:nvPicPr>
          <p:cNvPr id="20" name="图片 19" descr="26507650 (1)">
            <a:extLst>
              <a:ext uri="{FF2B5EF4-FFF2-40B4-BE49-F238E27FC236}">
                <a16:creationId xmlns:a16="http://schemas.microsoft.com/office/drawing/2014/main" id="{01A979A5-361F-5542-AD37-8D9181BA6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2F65B-82E9-D34B-9EF1-D9281F5561C0}"/>
              </a:ext>
            </a:extLst>
          </p:cNvPr>
          <p:cNvSpPr txBox="1"/>
          <p:nvPr/>
        </p:nvSpPr>
        <p:spPr>
          <a:xfrm>
            <a:off x="857036" y="1241946"/>
            <a:ext cx="3274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组件化</a:t>
            </a:r>
          </a:p>
          <a:p>
            <a:r>
              <a:rPr lang="zh-CN" altLang="en-US" sz="4000" dirty="0">
                <a:latin typeface="+mj-ea"/>
                <a:ea typeface="+mj-ea"/>
              </a:rPr>
              <a:t>开发界面</a:t>
            </a:r>
          </a:p>
        </p:txBody>
      </p:sp>
      <p:pic>
        <p:nvPicPr>
          <p:cNvPr id="7" name="内容占位符 5" descr="组成页面的组件components">
            <a:extLst>
              <a:ext uri="{FF2B5EF4-FFF2-40B4-BE49-F238E27FC236}">
                <a16:creationId xmlns:a16="http://schemas.microsoft.com/office/drawing/2014/main" id="{4098DDEA-C562-9949-988B-313890310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26" y="713436"/>
            <a:ext cx="5730388" cy="52948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B0E1A9-D7AC-1C4B-BD25-2515DB5F8D23}"/>
              </a:ext>
            </a:extLst>
          </p:cNvPr>
          <p:cNvSpPr txBox="1"/>
          <p:nvPr/>
        </p:nvSpPr>
        <p:spPr>
          <a:xfrm>
            <a:off x="857036" y="2565385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组件化开发，便于复用和维护</a:t>
            </a: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10" name="图片 9" descr="26507650 (1)">
            <a:extLst>
              <a:ext uri="{FF2B5EF4-FFF2-40B4-BE49-F238E27FC236}">
                <a16:creationId xmlns:a16="http://schemas.microsoft.com/office/drawing/2014/main" id="{5DCF8F7F-0105-BA4F-A05B-0AEBD07F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DFFCA4-E696-3E4C-958F-D340BB3FD636}"/>
              </a:ext>
            </a:extLst>
          </p:cNvPr>
          <p:cNvSpPr txBox="1"/>
          <p:nvPr/>
        </p:nvSpPr>
        <p:spPr>
          <a:xfrm>
            <a:off x="3549436" y="51777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项目文件结构</a:t>
            </a:r>
            <a:endParaRPr kumimoji="1" lang="en-US" altLang="zh-CN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D8EABD-B0B1-D44B-998F-2710EDB6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6" y="1241946"/>
            <a:ext cx="2692400" cy="502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90C80C-3FFB-1C48-A29F-6D8446F13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355" y="1241946"/>
            <a:ext cx="5053281" cy="4537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0BBCF6-98F6-8049-9AFE-080D18721675}"/>
              </a:ext>
            </a:extLst>
          </p:cNvPr>
          <p:cNvSpPr txBox="1"/>
          <p:nvPr/>
        </p:nvSpPr>
        <p:spPr>
          <a:xfrm>
            <a:off x="4880759" y="12419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Main.js</a:t>
            </a:r>
            <a:endParaRPr kumimoji="1" lang="en-US" altLang="zh-CN" dirty="0"/>
          </a:p>
          <a:p>
            <a:r>
              <a:rPr kumimoji="1" lang="zh-CN" altLang="en-US" dirty="0"/>
              <a:t>入口文件</a:t>
            </a:r>
          </a:p>
        </p:txBody>
      </p:sp>
    </p:spTree>
    <p:extLst>
      <p:ext uri="{BB962C8B-B14F-4D97-AF65-F5344CB8AC3E}">
        <p14:creationId xmlns:p14="http://schemas.microsoft.com/office/powerpoint/2010/main" val="388009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B5CC4-256B-AE45-8185-15FC8210AD13}"/>
              </a:ext>
            </a:extLst>
          </p:cNvPr>
          <p:cNvSpPr txBox="1"/>
          <p:nvPr/>
        </p:nvSpPr>
        <p:spPr>
          <a:xfrm>
            <a:off x="857036" y="10827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登陆成功返回数据格式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F091E4-3B31-6248-BCCD-9B2515ED4E25}"/>
              </a:ext>
            </a:extLst>
          </p:cNvPr>
          <p:cNvSpPr txBox="1"/>
          <p:nvPr/>
        </p:nvSpPr>
        <p:spPr>
          <a:xfrm>
            <a:off x="805740" y="1821432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通过用用户权限</a:t>
            </a:r>
            <a:r>
              <a:rPr kumimoji="1" lang="en-US" altLang="zh-CN" dirty="0"/>
              <a:t>id</a:t>
            </a:r>
          </a:p>
          <a:p>
            <a:r>
              <a:rPr kumimoji="1" lang="zh-CN" altLang="en-US" dirty="0"/>
              <a:t>计算生成权限数组 </a:t>
            </a:r>
            <a:r>
              <a:rPr kumimoji="1" lang="en-US" altLang="zh-CN" dirty="0"/>
              <a:t>roles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108C0-D4B7-E34D-A2A8-47316F45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80" y="1082768"/>
            <a:ext cx="2909867" cy="53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0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>
        <p:nvSpPr>
          <p:cNvPr id="11" name="Rectangle 5"/>
          <p:cNvSpPr>
            <a:spLocks/>
          </p:cNvSpPr>
          <p:nvPr/>
        </p:nvSpPr>
        <p:spPr bwMode="auto">
          <a:xfrm>
            <a:off x="1422400" y="873458"/>
            <a:ext cx="9702800" cy="500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011047-D9C4-D743-B8B3-D3768F3BCBC5}"/>
              </a:ext>
            </a:extLst>
          </p:cNvPr>
          <p:cNvSpPr txBox="1"/>
          <p:nvPr/>
        </p:nvSpPr>
        <p:spPr>
          <a:xfrm>
            <a:off x="1422400" y="14019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0. 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框架技术栈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8C6063-ABB0-764C-AD98-478B2EAB3337}"/>
              </a:ext>
            </a:extLst>
          </p:cNvPr>
          <p:cNvSpPr txBox="1"/>
          <p:nvPr/>
        </p:nvSpPr>
        <p:spPr>
          <a:xfrm>
            <a:off x="1422400" y="2646379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1 . 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框架特点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033288-8D9F-DB4F-993E-9DF5B1E19AA2}"/>
              </a:ext>
            </a:extLst>
          </p:cNvPr>
          <p:cNvSpPr txBox="1"/>
          <p:nvPr/>
        </p:nvSpPr>
        <p:spPr>
          <a:xfrm>
            <a:off x="1440325" y="389079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2. 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如何使用？</a:t>
            </a:r>
          </a:p>
        </p:txBody>
      </p:sp>
      <p:pic>
        <p:nvPicPr>
          <p:cNvPr id="12" name="图片 11" descr="26507650 (1)">
            <a:extLst>
              <a:ext uri="{FF2B5EF4-FFF2-40B4-BE49-F238E27FC236}">
                <a16:creationId xmlns:a16="http://schemas.microsoft.com/office/drawing/2014/main" id="{BFF586A4-41DD-444B-AAE2-7569D57C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B5CC4-256B-AE45-8185-15FC8210AD13}"/>
              </a:ext>
            </a:extLst>
          </p:cNvPr>
          <p:cNvSpPr txBox="1"/>
          <p:nvPr/>
        </p:nvSpPr>
        <p:spPr>
          <a:xfrm>
            <a:off x="857036" y="108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登陆逻辑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5C384E-B42C-364E-B2B0-1D891E636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9112"/>
            <a:ext cx="12192000" cy="2779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F091E4-3B31-6248-BCCD-9B2515ED4E25}"/>
              </a:ext>
            </a:extLst>
          </p:cNvPr>
          <p:cNvSpPr txBox="1"/>
          <p:nvPr/>
        </p:nvSpPr>
        <p:spPr>
          <a:xfrm>
            <a:off x="8811491" y="226402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权限数组 </a:t>
            </a:r>
            <a:r>
              <a:rPr kumimoji="1" lang="en-US" altLang="zh-CN" dirty="0"/>
              <a:t>roles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3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CF4C06-2B79-104D-BC8F-4DE8BA21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36" y="1611278"/>
            <a:ext cx="9728200" cy="3860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B5CC4-256B-AE45-8185-15FC8210AD13}"/>
              </a:ext>
            </a:extLst>
          </p:cNvPr>
          <p:cNvSpPr txBox="1"/>
          <p:nvPr/>
        </p:nvSpPr>
        <p:spPr>
          <a:xfrm>
            <a:off x="857036" y="10827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路由拦截逻辑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F08105-9403-D94E-B711-32E8E446CAD5}"/>
              </a:ext>
            </a:extLst>
          </p:cNvPr>
          <p:cNvSpPr txBox="1"/>
          <p:nvPr/>
        </p:nvSpPr>
        <p:spPr>
          <a:xfrm>
            <a:off x="9547761" y="25015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权限数组 </a:t>
            </a:r>
            <a:r>
              <a:rPr kumimoji="1" lang="en-US" altLang="zh-CN" dirty="0"/>
              <a:t>roles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9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B5CC4-256B-AE45-8185-15FC8210AD13}"/>
              </a:ext>
            </a:extLst>
          </p:cNvPr>
          <p:cNvSpPr txBox="1"/>
          <p:nvPr/>
        </p:nvSpPr>
        <p:spPr>
          <a:xfrm>
            <a:off x="857036" y="1082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登出逻辑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A71A2-8AAF-FE49-89EE-2E72FA643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1511300"/>
            <a:ext cx="5156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4B5CC4-256B-AE45-8185-15FC8210AD13}"/>
              </a:ext>
            </a:extLst>
          </p:cNvPr>
          <p:cNvSpPr txBox="1"/>
          <p:nvPr/>
        </p:nvSpPr>
        <p:spPr>
          <a:xfrm>
            <a:off x="857036" y="10827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自定义指令判断用户权限功能显示或隐藏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1AFD2A-68A3-7242-A95E-631FE78F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9299"/>
            <a:ext cx="12192000" cy="2779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E4E47-404C-0E41-96A3-0401C9EC504A}"/>
              </a:ext>
            </a:extLst>
          </p:cNvPr>
          <p:cNvSpPr txBox="1"/>
          <p:nvPr/>
        </p:nvSpPr>
        <p:spPr>
          <a:xfrm>
            <a:off x="8550234" y="305966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权限数组 </a:t>
            </a:r>
            <a:r>
              <a:rPr kumimoji="1" lang="en-US" altLang="zh-CN" dirty="0"/>
              <a:t>roles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7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C7DF0E-1121-3646-9882-AFFAE72D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2346846"/>
            <a:ext cx="2419350" cy="26466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DFFCA4-E696-3E4C-958F-D340BB3FD636}"/>
              </a:ext>
            </a:extLst>
          </p:cNvPr>
          <p:cNvSpPr txBox="1"/>
          <p:nvPr/>
        </p:nvSpPr>
        <p:spPr>
          <a:xfrm>
            <a:off x="1255594" y="134547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如何添加一个用户菜单页面？</a:t>
            </a:r>
            <a:endParaRPr kumimoji="1" lang="en-US" altLang="zh-CN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02C0FC8A-D136-6142-AE1C-23801D225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3631AD5-68C3-9543-A566-9964D00D4590}"/>
              </a:ext>
            </a:extLst>
          </p:cNvPr>
          <p:cNvSpPr txBox="1">
            <a:spLocks/>
          </p:cNvSpPr>
          <p:nvPr/>
        </p:nvSpPr>
        <p:spPr>
          <a:xfrm>
            <a:off x="857036" y="124194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/>
              <a:t>1. </a:t>
            </a:r>
            <a:r>
              <a:rPr lang="zh-CN" altLang="en-US" sz="2000"/>
              <a:t>添加用户页面子路由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在</a:t>
            </a:r>
            <a:r>
              <a:rPr lang="en-US" altLang="zh-CN" sz="2000"/>
              <a:t>page</a:t>
            </a:r>
            <a:r>
              <a:rPr lang="zh-CN" altLang="en-US" sz="2000"/>
              <a:t>文件下添加页面文件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BD34C2-8E82-7C48-8EAA-BEF2CDE4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96" y="1705581"/>
            <a:ext cx="5538470" cy="1489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7F86E7-1741-DF49-B7D6-583F3E04D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196" y="3658926"/>
            <a:ext cx="2009140" cy="2356485"/>
          </a:xfrm>
          <a:prstGeom prst="rect">
            <a:avLst/>
          </a:prstGeom>
        </p:spPr>
      </p:pic>
      <p:pic>
        <p:nvPicPr>
          <p:cNvPr id="9" name="图片 8" descr="26507650 (1)">
            <a:extLst>
              <a:ext uri="{FF2B5EF4-FFF2-40B4-BE49-F238E27FC236}">
                <a16:creationId xmlns:a16="http://schemas.microsoft.com/office/drawing/2014/main" id="{7090ED0C-2E2D-964E-AA05-E706BCEC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如何使用？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FC17732-6873-E541-9E38-4A8D6EA16BFB}"/>
              </a:ext>
            </a:extLst>
          </p:cNvPr>
          <p:cNvSpPr txBox="1">
            <a:spLocks/>
          </p:cNvSpPr>
          <p:nvPr/>
        </p:nvSpPr>
        <p:spPr>
          <a:xfrm>
            <a:off x="857036" y="124194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3. </a:t>
            </a:r>
            <a:r>
              <a:rPr lang="zh-CN" altLang="en-US" sz="2000" dirty="0"/>
              <a:t>在</a:t>
            </a:r>
            <a:r>
              <a:rPr lang="en-US" altLang="zh-CN" sz="2000" dirty="0"/>
              <a:t>layout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menusider</a:t>
            </a:r>
            <a:r>
              <a:rPr lang="zh-CN" altLang="en-US" sz="2000" dirty="0"/>
              <a:t> 里</a:t>
            </a: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/>
              <a:t>添加界面样式菜单 </a:t>
            </a:r>
            <a:r>
              <a:rPr lang="en-US" altLang="zh-CN" sz="2000" dirty="0"/>
              <a:t>data-id=‘6’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/>
              <a:t>为权限</a:t>
            </a:r>
            <a:r>
              <a:rPr lang="en-US" altLang="zh-CN" sz="2000" dirty="0"/>
              <a:t>id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/>
              <a:t>4. </a:t>
            </a:r>
            <a:r>
              <a:rPr lang="zh-CN" altLang="en-US" sz="2000" dirty="0"/>
              <a:t>在</a:t>
            </a:r>
            <a:r>
              <a:rPr lang="en-US" altLang="zh-CN" sz="2000" dirty="0"/>
              <a:t>config</a:t>
            </a:r>
            <a:r>
              <a:rPr lang="zh-CN" altLang="en-US" sz="2000" dirty="0"/>
              <a:t>文件</a:t>
            </a:r>
            <a:r>
              <a:rPr lang="en-US" altLang="zh-CN" sz="2000" dirty="0"/>
              <a:t>menu</a:t>
            </a:r>
            <a:r>
              <a:rPr lang="zh-CN" altLang="en-US" sz="2000" dirty="0"/>
              <a:t>数组里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/>
              <a:t>添加 页面信息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4BB97A-8DC4-8F4D-A295-226AE622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31" y="1241946"/>
            <a:ext cx="5191760" cy="2012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D6BC04-EAD5-B645-BB9F-06E549F3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31" y="3594304"/>
            <a:ext cx="4549140" cy="1998980"/>
          </a:xfrm>
          <a:prstGeom prst="rect">
            <a:avLst/>
          </a:prstGeom>
        </p:spPr>
      </p:pic>
      <p:pic>
        <p:nvPicPr>
          <p:cNvPr id="9" name="图片 8" descr="26507650 (1)">
            <a:extLst>
              <a:ext uri="{FF2B5EF4-FFF2-40B4-BE49-F238E27FC236}">
                <a16:creationId xmlns:a16="http://schemas.microsoft.com/office/drawing/2014/main" id="{4B848C65-2772-2442-8CE8-67DA7577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7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8405"/>
            <a:ext cx="12201687" cy="4243634"/>
          </a:xfrm>
          <a:prstGeom prst="rect">
            <a:avLst/>
          </a:prstGeom>
        </p:spPr>
      </p:pic>
      <p:sp>
        <p:nvSpPr>
          <p:cNvPr id="17" name="文本框 4"/>
          <p:cNvSpPr txBox="1"/>
          <p:nvPr/>
        </p:nvSpPr>
        <p:spPr>
          <a:xfrm>
            <a:off x="264436" y="2106783"/>
            <a:ext cx="129605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Silo-ExtraBoldItalic" panose="00000900000000000000" pitchFamily="2" charset="0"/>
              </a:rPr>
              <a:t>THANK YOU</a:t>
            </a:r>
            <a:r>
              <a:rPr lang="en-US" altLang="zh-CN" sz="16600" dirty="0">
                <a:solidFill>
                  <a:schemeClr val="accent4"/>
                </a:solidFill>
                <a:latin typeface="Silo-ExtraBoldItalic" panose="00000900000000000000" pitchFamily="2" charset="0"/>
              </a:rPr>
              <a:t> </a:t>
            </a:r>
            <a:endParaRPr lang="zh-CN" altLang="en-US" sz="16600" dirty="0">
              <a:solidFill>
                <a:schemeClr val="accent4"/>
              </a:solidFill>
              <a:latin typeface="Silo-ExtraBoldItalic" panose="00000900000000000000" pitchFamily="2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509354" y="2540000"/>
            <a:ext cx="30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519016" y="4445000"/>
            <a:ext cx="3276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3791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4420">
        <p:checker/>
      </p:transition>
    </mc:Choice>
    <mc:Fallback xmlns="">
      <p:transition spd="slow" advTm="442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框架技术栈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FAED2B2-D0D8-7041-9BBF-5DEE6736B537}"/>
              </a:ext>
            </a:extLst>
          </p:cNvPr>
          <p:cNvSpPr txBox="1">
            <a:spLocks/>
          </p:cNvSpPr>
          <p:nvPr/>
        </p:nvSpPr>
        <p:spPr>
          <a:xfrm>
            <a:off x="857036" y="1241946"/>
            <a:ext cx="10515600" cy="5006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34485D"/>
                </a:solidFill>
              </a:rPr>
              <a:t>- </a:t>
            </a:r>
            <a:r>
              <a:rPr lang="zh-CN" altLang="en-US" dirty="0">
                <a:solidFill>
                  <a:srgbClr val="34485D"/>
                </a:solidFill>
              </a:rPr>
              <a:t>为什么要用</a:t>
            </a:r>
            <a:r>
              <a:rPr lang="en-US" altLang="zh-CN" dirty="0">
                <a:solidFill>
                  <a:srgbClr val="34485D"/>
                </a:solidFill>
              </a:rPr>
              <a:t> </a:t>
            </a:r>
            <a:r>
              <a:rPr lang="en-US" altLang="zh-CN" dirty="0" err="1">
                <a:solidFill>
                  <a:srgbClr val="34485D"/>
                </a:solidFill>
              </a:rPr>
              <a:t>vue</a:t>
            </a:r>
            <a:r>
              <a:rPr lang="zh-CN" altLang="en-US" dirty="0">
                <a:solidFill>
                  <a:srgbClr val="34485D"/>
                </a:solidFill>
              </a:rPr>
              <a:t>？</a:t>
            </a:r>
            <a:endParaRPr lang="en-US" altLang="zh-CN" dirty="0">
              <a:solidFill>
                <a:srgbClr val="34485D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34485D"/>
                </a:solidFill>
              </a:rPr>
              <a:t>	</a:t>
            </a:r>
            <a:r>
              <a:rPr lang="en-US" altLang="zh-CN" sz="2000" dirty="0">
                <a:solidFill>
                  <a:srgbClr val="34485D"/>
                </a:solidFill>
              </a:rPr>
              <a:t>1.</a:t>
            </a:r>
            <a:r>
              <a:rPr lang="zh-CN" altLang="en-US" sz="2000" dirty="0">
                <a:solidFill>
                  <a:srgbClr val="34485D"/>
                </a:solidFill>
              </a:rPr>
              <a:t> 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近</a:t>
            </a: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2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年最火热好用的前端框架的 </a:t>
            </a:r>
            <a:r>
              <a:rPr lang="en-GB" altLang="zh-CN" sz="20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Vue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，简单到后端也可以快速上手</a:t>
            </a:r>
            <a:endParaRPr lang="en-US" altLang="zh-CN" sz="20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	2.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vue</a:t>
            </a: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是一个构建数据驱动的 </a:t>
            </a:r>
            <a:r>
              <a:rPr lang="en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web 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界面的渐进式框架，的目标是尽可能简单开发</a:t>
            </a:r>
            <a:endParaRPr lang="en-US" altLang="zh-CN" sz="20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	3.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vue</a:t>
            </a: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是一个轻巧、高性能、可组件化的</a:t>
            </a:r>
            <a:r>
              <a:rPr lang="en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MVVM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库，拥有非常容易上手的</a:t>
            </a:r>
            <a:r>
              <a:rPr lang="en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	</a:t>
            </a: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4.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响应式编程、组件化</a:t>
            </a:r>
            <a:endParaRPr lang="en-US" altLang="zh-CN" sz="20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	5.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实现数据与结构的分离 高效轻便 易于浏览器的加载速度</a:t>
            </a:r>
            <a:endParaRPr lang="en-US" altLang="zh-CN" sz="20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	6.</a:t>
            </a:r>
            <a:r>
              <a:rPr lang="zh-CN" altLang="en-US" sz="20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由华人开发，有官方中文文档社区，易于查阅学习</a:t>
            </a:r>
          </a:p>
        </p:txBody>
      </p:sp>
      <p:pic>
        <p:nvPicPr>
          <p:cNvPr id="6" name="图片 5" descr="26507650 (1)">
            <a:extLst>
              <a:ext uri="{FF2B5EF4-FFF2-40B4-BE49-F238E27FC236}">
                <a16:creationId xmlns:a16="http://schemas.microsoft.com/office/drawing/2014/main" id="{36AA5643-3503-9947-B6A3-604E864B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框架技术栈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FAED2B2-D0D8-7041-9BBF-5DEE6736B537}"/>
              </a:ext>
            </a:extLst>
          </p:cNvPr>
          <p:cNvSpPr txBox="1">
            <a:spLocks/>
          </p:cNvSpPr>
          <p:nvPr/>
        </p:nvSpPr>
        <p:spPr>
          <a:xfrm>
            <a:off x="857036" y="1241946"/>
            <a:ext cx="10515600" cy="5006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基于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en-US" altLang="zh-CN" sz="24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vue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，内置Vue全家桶 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[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文档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]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（</a:t>
            </a:r>
            <a:r>
              <a:rPr lang="en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https://cn.vuejs.org/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）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通过 </a:t>
            </a:r>
            <a:r>
              <a:rPr lang="en-GB" altLang="zh-CN" sz="24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Vue</a:t>
            </a:r>
            <a:r>
              <a:rPr lang="en-GB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CLI 3.0 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生成 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[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文档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]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（</a:t>
            </a:r>
            <a:r>
              <a:rPr lang="en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https://cli.vuejs.org/zh/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）</a:t>
            </a:r>
          </a:p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开箱即用，对 </a:t>
            </a:r>
            <a:r>
              <a:rPr lang="en-GB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Babel</a:t>
            </a:r>
            <a:r>
              <a:rPr lang="zh-CN" altLang="en-GB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、</a:t>
            </a:r>
            <a:r>
              <a:rPr lang="en-GB" altLang="zh-CN" sz="24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ESLint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开箱即用的支持</a:t>
            </a:r>
          </a:p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面向未来，为现代浏览器轻松产出原生的 </a:t>
            </a:r>
            <a:r>
              <a:rPr lang="en-GB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ES2015 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代码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内置蚂蚁金服开发的后台</a:t>
            </a:r>
            <a:r>
              <a:rPr lang="en-US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UI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框架 </a:t>
            </a:r>
            <a:r>
              <a:rPr lang="en-US" altLang="zh-CN" sz="24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Antd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 统一的组建风格和交互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ts val="3380"/>
              </a:lnSpc>
            </a:pPr>
            <a:r>
              <a:rPr lang="en-US" altLang="zh-CN" sz="2400" dirty="0" err="1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Antd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开发文档（</a:t>
            </a:r>
            <a:r>
              <a:rPr lang="en-GB" altLang="zh-CN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https://vue.ant.design/docs/vue/introduce-cn/</a:t>
            </a: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）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ts val="338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用户系统  ，权限管理，等后管通用功能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34485D"/>
              </a:solidFill>
            </a:endParaRPr>
          </a:p>
        </p:txBody>
      </p:sp>
      <p:pic>
        <p:nvPicPr>
          <p:cNvPr id="9" name="图片 8" descr="26507650 (1)">
            <a:extLst>
              <a:ext uri="{FF2B5EF4-FFF2-40B4-BE49-F238E27FC236}">
                <a16:creationId xmlns:a16="http://schemas.microsoft.com/office/drawing/2014/main" id="{4B06F470-FF9A-944A-BD2A-B1015ABE9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框架技术栈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内容占位符 3" descr="webpack-1">
            <a:extLst>
              <a:ext uri="{FF2B5EF4-FFF2-40B4-BE49-F238E27FC236}">
                <a16:creationId xmlns:a16="http://schemas.microsoft.com/office/drawing/2014/main" id="{EC7C805E-846D-DA42-BB4D-475ECF3E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3" y="1426612"/>
            <a:ext cx="10227945" cy="43516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C45DFDE-EF11-3D4F-909D-12106FD7192C}"/>
              </a:ext>
            </a:extLst>
          </p:cNvPr>
          <p:cNvSpPr/>
          <p:nvPr/>
        </p:nvSpPr>
        <p:spPr>
          <a:xfrm>
            <a:off x="2840200" y="1611278"/>
            <a:ext cx="6512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dirty="0">
                <a:solidFill>
                  <a:srgbClr val="86A5B6"/>
                </a:solidFill>
                <a:ea typeface="圆体-简" panose="02010600040101010101" charset="-122"/>
              </a:rPr>
              <a:t>基于 </a:t>
            </a:r>
            <a:r>
              <a:rPr lang="en-GB" altLang="zh-CN" sz="2400" dirty="0">
                <a:solidFill>
                  <a:srgbClr val="86A5B6"/>
                </a:solidFill>
                <a:ea typeface="圆体-简" panose="02010600040101010101" charset="-122"/>
              </a:rPr>
              <a:t>webpack </a:t>
            </a:r>
            <a:r>
              <a:rPr lang="zh-CN" altLang="en-US" sz="2400" dirty="0">
                <a:solidFill>
                  <a:srgbClr val="86A5B6"/>
                </a:solidFill>
                <a:ea typeface="圆体-简" panose="02010600040101010101" charset="-122"/>
              </a:rPr>
              <a:t>构建，并带有合理的默认配置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03FC27-A4C5-E24A-B84B-5E8DEEB2986D}"/>
              </a:ext>
            </a:extLst>
          </p:cNvPr>
          <p:cNvSpPr txBox="1"/>
          <p:nvPr/>
        </p:nvSpPr>
        <p:spPr>
          <a:xfrm>
            <a:off x="3575685" y="5410200"/>
            <a:ext cx="145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86A5B6"/>
                </a:solidFill>
                <a:latin typeface="圆体-简" panose="02010600040101010101" charset="-122"/>
                <a:ea typeface="圆体-简" panose="02010600040101010101" charset="-122"/>
              </a:rPr>
              <a:t>模块依赖关系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374920-3435-2647-94E2-2080B73CC192}"/>
              </a:ext>
            </a:extLst>
          </p:cNvPr>
          <p:cNvSpPr txBox="1"/>
          <p:nvPr/>
        </p:nvSpPr>
        <p:spPr>
          <a:xfrm>
            <a:off x="9415932" y="4895215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86A5B6"/>
                </a:solidFill>
                <a:latin typeface="圆体-简" panose="02010600040101010101" charset="-122"/>
                <a:ea typeface="圆体-简" panose="02010600040101010101" charset="-122"/>
              </a:rPr>
              <a:t>模块依赖关系</a:t>
            </a:r>
          </a:p>
        </p:txBody>
      </p:sp>
      <p:pic>
        <p:nvPicPr>
          <p:cNvPr id="13" name="图片 12" descr="26507650 (1)">
            <a:extLst>
              <a:ext uri="{FF2B5EF4-FFF2-40B4-BE49-F238E27FC236}">
                <a16:creationId xmlns:a16="http://schemas.microsoft.com/office/drawing/2014/main" id="{A4AB38A0-5C86-9F42-82BD-E40D790F4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668BADF-D5ED-7C40-856E-9DCD674C38D6}"/>
              </a:ext>
            </a:extLst>
          </p:cNvPr>
          <p:cNvSpPr txBox="1">
            <a:spLocks/>
          </p:cNvSpPr>
          <p:nvPr/>
        </p:nvSpPr>
        <p:spPr>
          <a:xfrm>
            <a:off x="857036" y="124194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内置基本的用户登陆退出功能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可以根据用户的权限展示用户的界面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内置路由拦截，页面白名单机制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对没有权限的页面进行拦截访问</a:t>
            </a:r>
            <a:endParaRPr lang="en-US" altLang="zh-CN" sz="2400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权限控制到按钮级别</a:t>
            </a:r>
          </a:p>
          <a:p>
            <a:endParaRPr lang="en-US" altLang="zh-CN" sz="2400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4" name="图片 13" descr="26507650 (1)">
            <a:extLst>
              <a:ext uri="{FF2B5EF4-FFF2-40B4-BE49-F238E27FC236}">
                <a16:creationId xmlns:a16="http://schemas.microsoft.com/office/drawing/2014/main" id="{7061E622-65CE-7A4B-BB67-A064AA22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7D7EEC-586D-3543-B3FD-4EE283034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6" y="1241946"/>
            <a:ext cx="8077200" cy="3962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8C0920-D6CD-954A-8280-53C163E9BF61}"/>
              </a:ext>
            </a:extLst>
          </p:cNvPr>
          <p:cNvSpPr/>
          <p:nvPr/>
        </p:nvSpPr>
        <p:spPr>
          <a:xfrm>
            <a:off x="857036" y="1611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rgbClr val="34485D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基本的用户登陆功能</a:t>
            </a:r>
            <a:endParaRPr lang="en-US" altLang="zh-CN" dirty="0">
              <a:solidFill>
                <a:srgbClr val="34485D"/>
              </a:solidFill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pic>
        <p:nvPicPr>
          <p:cNvPr id="8" name="图片 7" descr="26507650 (1)">
            <a:extLst>
              <a:ext uri="{FF2B5EF4-FFF2-40B4-BE49-F238E27FC236}">
                <a16:creationId xmlns:a16="http://schemas.microsoft.com/office/drawing/2014/main" id="{5DE3B79D-ABBC-2440-A8C0-9039A3F3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E16B0A-4709-4248-A738-62231974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1" y="1401124"/>
            <a:ext cx="10455288" cy="39015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用户界面</a:t>
            </a:r>
          </a:p>
        </p:txBody>
      </p:sp>
      <p:pic>
        <p:nvPicPr>
          <p:cNvPr id="9" name="图片 8" descr="26507650 (1)">
            <a:extLst>
              <a:ext uri="{FF2B5EF4-FFF2-40B4-BE49-F238E27FC236}">
                <a16:creationId xmlns:a16="http://schemas.microsoft.com/office/drawing/2014/main" id="{6618231C-AC66-F541-8CA4-78046B43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框架特点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594" y="1241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820EC-0F78-4448-AA7D-8FE09742B3FE}"/>
              </a:ext>
            </a:extLst>
          </p:cNvPr>
          <p:cNvSpPr txBox="1"/>
          <p:nvPr/>
        </p:nvSpPr>
        <p:spPr>
          <a:xfrm>
            <a:off x="793961" y="8726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列表新增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16C20-F067-7249-A55A-18FCEF76D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36" y="1426612"/>
            <a:ext cx="10404088" cy="3919748"/>
          </a:xfrm>
          <a:prstGeom prst="rect">
            <a:avLst/>
          </a:prstGeom>
        </p:spPr>
      </p:pic>
      <p:pic>
        <p:nvPicPr>
          <p:cNvPr id="7" name="图片 6" descr="26507650 (1)">
            <a:extLst>
              <a:ext uri="{FF2B5EF4-FFF2-40B4-BE49-F238E27FC236}">
                <a16:creationId xmlns:a16="http://schemas.microsoft.com/office/drawing/2014/main" id="{A1D68D6D-17AC-E349-9EBD-18B11EB0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636" y="263086"/>
            <a:ext cx="381635" cy="3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3bcfdd3973fdb6383027bd47899834cde41cf"/>
  <p:tag name="ISPRING_RESOURCE_PATHS_HASH_PRESENTER" val="6d4e8b91591944506c265263cd19b7938d7f2f83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563C1"/>
      </a:dk2>
      <a:lt2>
        <a:srgbClr val="E7E6E6"/>
      </a:lt2>
      <a:accent1>
        <a:srgbClr val="8CC066"/>
      </a:accent1>
      <a:accent2>
        <a:srgbClr val="66BFBC"/>
      </a:accent2>
      <a:accent3>
        <a:srgbClr val="FC6E5B"/>
      </a:accent3>
      <a:accent4>
        <a:srgbClr val="FBC75D"/>
      </a:accent4>
      <a:accent5>
        <a:srgbClr val="6080A6"/>
      </a:accent5>
      <a:accent6>
        <a:srgbClr val="A5A5A5"/>
      </a:accent6>
      <a:hlink>
        <a:srgbClr val="0563C1"/>
      </a:hlink>
      <a:folHlink>
        <a:srgbClr val="954F72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385</Words>
  <Application>Microsoft Macintosh PowerPoint</Application>
  <PresentationFormat>宽屏</PresentationFormat>
  <Paragraphs>140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苹方-简</vt:lpstr>
      <vt:lpstr>宋体</vt:lpstr>
      <vt:lpstr>微软雅黑</vt:lpstr>
      <vt:lpstr>圆体-简</vt:lpstr>
      <vt:lpstr>Arial Unicode MS</vt:lpstr>
      <vt:lpstr>Lato Light</vt:lpstr>
      <vt:lpstr>PingFang SC</vt:lpstr>
      <vt:lpstr>Silo-ExtraBoldItalic</vt:lpstr>
      <vt:lpstr>Arial</vt:lpstr>
      <vt:lpstr>Calibri</vt:lpstr>
      <vt:lpstr>第一PPT，www.1ppt.com</vt:lpstr>
      <vt:lpstr>PowerPoint 演示文稿</vt:lpstr>
      <vt:lpstr>目录</vt:lpstr>
      <vt:lpstr>框架技术栈</vt:lpstr>
      <vt:lpstr>框架技术栈</vt:lpstr>
      <vt:lpstr>框架技术栈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框架特点</vt:lpstr>
      <vt:lpstr>如何使用？</vt:lpstr>
      <vt:lpstr>如何使用？</vt:lpstr>
      <vt:lpstr>如何使用？</vt:lpstr>
      <vt:lpstr>如何使用？</vt:lpstr>
      <vt:lpstr>如何使用？</vt:lpstr>
      <vt:lpstr>如何使用？</vt:lpstr>
      <vt:lpstr>如何使用？</vt:lpstr>
      <vt:lpstr>如何使用？</vt:lpstr>
      <vt:lpstr>如何使用？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Microsoft Office User</cp:lastModifiedBy>
  <cp:revision>376</cp:revision>
  <dcterms:created xsi:type="dcterms:W3CDTF">2015-08-05T05:45:56Z</dcterms:created>
  <dcterms:modified xsi:type="dcterms:W3CDTF">2019-04-24T01:45:58Z</dcterms:modified>
</cp:coreProperties>
</file>